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7" r:id="rId4"/>
    <p:sldId id="268" r:id="rId5"/>
    <p:sldId id="269" r:id="rId6"/>
    <p:sldId id="270" r:id="rId7"/>
    <p:sldId id="260" r:id="rId8"/>
    <p:sldId id="271" r:id="rId9"/>
    <p:sldId id="272" r:id="rId10"/>
    <p:sldId id="273" r:id="rId11"/>
    <p:sldId id="261" r:id="rId12"/>
    <p:sldId id="274" r:id="rId13"/>
    <p:sldId id="275" r:id="rId14"/>
    <p:sldId id="276" r:id="rId15"/>
    <p:sldId id="262" r:id="rId16"/>
    <p:sldId id="277" r:id="rId17"/>
    <p:sldId id="278" r:id="rId18"/>
    <p:sldId id="279" r:id="rId19"/>
    <p:sldId id="263" r:id="rId20"/>
    <p:sldId id="280" r:id="rId21"/>
    <p:sldId id="281" r:id="rId22"/>
    <p:sldId id="264" r:id="rId23"/>
    <p:sldId id="282" r:id="rId24"/>
    <p:sldId id="283" r:id="rId25"/>
    <p:sldId id="284" r:id="rId26"/>
    <p:sldId id="265" r:id="rId27"/>
    <p:sldId id="285" r:id="rId28"/>
    <p:sldId id="286" r:id="rId29"/>
    <p:sldId id="287" r:id="rId30"/>
    <p:sldId id="266" r:id="rId31"/>
    <p:sldId id="288" r:id="rId32"/>
    <p:sldId id="289" r:id="rId33"/>
    <p:sldId id="290" r:id="rId34"/>
    <p:sldId id="291" r:id="rId35"/>
    <p:sldId id="292" r:id="rId3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7" userDrawn="1">
          <p15:clr>
            <a:srgbClr val="A4A3A4"/>
          </p15:clr>
        </p15:guide>
        <p15:guide id="2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E5C"/>
    <a:srgbClr val="ECBD8D"/>
    <a:srgbClr val="AFC1AE"/>
    <a:srgbClr val="414B56"/>
    <a:srgbClr val="2A2223"/>
    <a:srgbClr val="35363F"/>
    <a:srgbClr val="EBBC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8" d="100"/>
          <a:sy n="48" d="100"/>
        </p:scale>
        <p:origin x="2304" y="54"/>
      </p:cViewPr>
      <p:guideLst>
        <p:guide orient="horz" pos="3097"/>
        <p:guide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E9096-1D72-4DC5-8ABA-A1DF562E1A6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DA4AD-20BD-4B73-B373-5A3FD3769F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53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D98E6-3F99-4BA9-B29A-BEC0EF4F6B31}" type="datetime1">
              <a:rPr lang="pt-BR" smtClean="0"/>
              <a:t>29/05/2025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04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08BC-6277-4352-9798-C2A3679062A2}" type="datetime1">
              <a:rPr lang="pt-BR" smtClean="0"/>
              <a:t>29/05/2025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98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E1E4-2811-4C65-9EB9-35CE0E9D66C0}" type="datetime1">
              <a:rPr lang="pt-BR" smtClean="0"/>
              <a:t>29/05/2025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52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08F9-6157-4A22-A521-371FDE2EBFA7}" type="datetime1">
              <a:rPr lang="pt-BR" smtClean="0"/>
              <a:t>29/05/2025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9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B063-0A88-4A00-A18D-81F615DAD8F5}" type="datetime1">
              <a:rPr lang="pt-BR" smtClean="0"/>
              <a:t>29/05/2025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0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158DE-AD9F-4080-98E2-B405BE9AAA30}" type="datetime1">
              <a:rPr lang="pt-BR" smtClean="0"/>
              <a:t>29/05/2025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81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7576-7133-4DAC-AD8A-5C6EF6E5E912}" type="datetime1">
              <a:rPr lang="pt-BR" smtClean="0"/>
              <a:t>29/05/2025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86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2E86-AE0D-4F8C-829C-6A728B08F480}" type="datetime1">
              <a:rPr lang="pt-BR" smtClean="0"/>
              <a:t>29/05/2025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89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B133-64BC-4500-BAA9-E764E081DD4F}" type="datetime1">
              <a:rPr lang="pt-BR" smtClean="0"/>
              <a:t>29/05/2025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72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3818-F7C0-4293-82D4-F9713ED891CF}" type="datetime1">
              <a:rPr lang="pt-BR" smtClean="0"/>
              <a:t>29/05/2025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08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527C-930E-4188-8D57-5EAAC6D18123}" type="datetime1">
              <a:rPr lang="pt-BR" smtClean="0"/>
              <a:t>29/05/2025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68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8A177-CFC1-4328-B2C6-AC77E619C9B9}" type="datetime1">
              <a:rPr lang="pt-BR" smtClean="0"/>
              <a:t>29/05/2025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Layout Ninja - Fabricio Cesar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6D7B8-69CC-4224-B38A-A93D02123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36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7BBAB-829E-4762-93F4-C061E5398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E34252-3C69-4EB4-84F4-DC0486BC75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ADF3999-1D45-4131-902A-304B1AB8DB5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EB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DCD560-C8F6-4084-A371-AC4B37E2E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5" b="5083"/>
          <a:stretch/>
        </p:blipFill>
        <p:spPr>
          <a:xfrm>
            <a:off x="264548" y="1417749"/>
            <a:ext cx="6328904" cy="65913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A7EE42-296D-4BE2-A8C8-C89C8E78ED34}"/>
              </a:ext>
            </a:extLst>
          </p:cNvPr>
          <p:cNvSpPr txBox="1"/>
          <p:nvPr/>
        </p:nvSpPr>
        <p:spPr>
          <a:xfrm>
            <a:off x="161122" y="174740"/>
            <a:ext cx="6557728" cy="1138773"/>
          </a:xfrm>
          <a:prstGeom prst="rect">
            <a:avLst/>
          </a:prstGeom>
          <a:gradFill>
            <a:gsLst>
              <a:gs pos="50000">
                <a:srgbClr val="35363F"/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effectLst>
            <a:glow rad="1397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opins"/>
              </a:rPr>
              <a:t>LAYOUT NINJA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4F6BC5-C21D-4712-906A-013A7EEB1544}"/>
              </a:ext>
            </a:extLst>
          </p:cNvPr>
          <p:cNvSpPr txBox="1"/>
          <p:nvPr/>
        </p:nvSpPr>
        <p:spPr>
          <a:xfrm>
            <a:off x="3429000" y="7994013"/>
            <a:ext cx="33970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Poopins"/>
              </a:rPr>
              <a:t>Descomplica</a:t>
            </a:r>
            <a:r>
              <a:rPr lang="pt-BR" sz="3200" dirty="0">
                <a:latin typeface="Poopins"/>
              </a:rPr>
              <a:t> </a:t>
            </a:r>
          </a:p>
          <a:p>
            <a:pPr algn="ctr"/>
            <a:r>
              <a:rPr lang="pt-BR" sz="4000" b="1" dirty="0">
                <a:solidFill>
                  <a:srgbClr val="414B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opins"/>
              </a:rPr>
              <a:t>Flexbox e Grid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Poopins"/>
              </a:rPr>
              <a:t>na Prática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A1AECF-A411-4369-B005-2E8D99DC19EE}"/>
              </a:ext>
            </a:extLst>
          </p:cNvPr>
          <p:cNvSpPr txBox="1"/>
          <p:nvPr/>
        </p:nvSpPr>
        <p:spPr>
          <a:xfrm>
            <a:off x="4021401" y="3769754"/>
            <a:ext cx="64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CSS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8918D0-DDDD-41E2-81B5-A40635C79CEB}"/>
              </a:ext>
            </a:extLst>
          </p:cNvPr>
          <p:cNvSpPr txBox="1"/>
          <p:nvPr/>
        </p:nvSpPr>
        <p:spPr>
          <a:xfrm>
            <a:off x="264548" y="8747229"/>
            <a:ext cx="267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rgbClr val="414B56"/>
              </a:solidFill>
              <a:latin typeface="Poopin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BDF5D5-20C9-44D2-8A4D-D7B36C56BCCA}"/>
              </a:ext>
            </a:extLst>
          </p:cNvPr>
          <p:cNvSpPr txBox="1"/>
          <p:nvPr/>
        </p:nvSpPr>
        <p:spPr>
          <a:xfrm>
            <a:off x="-9134" y="8555566"/>
            <a:ext cx="6867134" cy="584775"/>
          </a:xfrm>
          <a:prstGeom prst="rect">
            <a:avLst/>
          </a:prstGeom>
          <a:solidFill>
            <a:srgbClr val="3536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AFC1AE"/>
                </a:solidFill>
                <a:latin typeface="Poopins"/>
              </a:rPr>
              <a:t>FABRICIO CESAR          </a:t>
            </a:r>
            <a:r>
              <a:rPr lang="pt-BR" sz="3200" b="1" dirty="0">
                <a:solidFill>
                  <a:srgbClr val="EBBC8D"/>
                </a:solidFill>
                <a:latin typeface="Poopins"/>
              </a:rPr>
              <a:t>FLEXBOX E GRID</a:t>
            </a:r>
            <a:endParaRPr lang="pt-BR" sz="2400" b="1" dirty="0">
              <a:solidFill>
                <a:srgbClr val="EBBC8D"/>
              </a:solidFill>
              <a:latin typeface="Poopins"/>
            </a:endParaRPr>
          </a:p>
        </p:txBody>
      </p:sp>
    </p:spTree>
    <p:extLst>
      <p:ext uri="{BB962C8B-B14F-4D97-AF65-F5344CB8AC3E}">
        <p14:creationId xmlns:p14="http://schemas.microsoft.com/office/powerpoint/2010/main" val="192951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Capítulo 2 – Direção e Alinhamento no Flexbox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650759"/>
            <a:ext cx="5954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Exemplo prático: Cabeçalho com logo e menu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547688" y="3887298"/>
            <a:ext cx="575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oopins"/>
              </a:rPr>
              <a:t>Código: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543E5D-C352-44E9-8B90-91AFF090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5" y="4819978"/>
            <a:ext cx="6120607" cy="5156688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24521931-A7F5-4380-8917-65993A260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22C75F1-96B5-4B12-9350-AECA361A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00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4B56"/>
            </a:gs>
            <a:gs pos="35000">
              <a:schemeClr val="accent4">
                <a:lumMod val="0"/>
                <a:lumOff val="100000"/>
              </a:schemeClr>
            </a:gs>
            <a:gs pos="100000">
              <a:srgbClr val="F0AE5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9E744-CE4C-4818-A581-25B026761ED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12000">
                <a:srgbClr val="35363F"/>
              </a:gs>
              <a:gs pos="37000">
                <a:srgbClr val="414B56"/>
              </a:gs>
              <a:gs pos="93000">
                <a:srgbClr val="2A222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16E60D-E37A-4369-9B18-1E9DF352179D}"/>
              </a:ext>
            </a:extLst>
          </p:cNvPr>
          <p:cNvSpPr txBox="1"/>
          <p:nvPr/>
        </p:nvSpPr>
        <p:spPr>
          <a:xfrm>
            <a:off x="457200" y="5362071"/>
            <a:ext cx="5919537" cy="1323439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Dúvidas Frequentes sobre Flexbox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BDC68F-BFCC-4FEF-9629-37BFBAF07C35}"/>
              </a:ext>
            </a:extLst>
          </p:cNvPr>
          <p:cNvSpPr txBox="1"/>
          <p:nvPr/>
        </p:nvSpPr>
        <p:spPr>
          <a:xfrm>
            <a:off x="1203158" y="1238784"/>
            <a:ext cx="442762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solidFill>
                  <a:schemeClr val="bg1"/>
                </a:solidFill>
                <a:latin typeface="Poopins"/>
              </a:rPr>
              <a:t>03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1C25EB-F7EF-44DA-9568-0588DF829AEB}"/>
              </a:ext>
            </a:extLst>
          </p:cNvPr>
          <p:cNvSpPr txBox="1"/>
          <p:nvPr/>
        </p:nvSpPr>
        <p:spPr>
          <a:xfrm>
            <a:off x="1319273" y="6795671"/>
            <a:ext cx="43115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Por que os itens não alinham?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Como inverter a ordem dos elementos?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Como controlar o espaço entre os itens?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EA80FD9-2D71-4D9C-90AB-9C89DD1D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7B965056-AAF0-4F90-BFC7-594DE179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20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Dúvidas Frequentes sobre Flexbox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894491"/>
            <a:ext cx="5954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Por que os itens não alinham?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547688" y="3750030"/>
            <a:ext cx="575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oopins"/>
              </a:rPr>
              <a:t>Verifique se o container tem display: </a:t>
            </a:r>
            <a:r>
              <a:rPr lang="pt-BR" sz="2400" dirty="0" err="1">
                <a:latin typeface="Poopins"/>
              </a:rPr>
              <a:t>flex</a:t>
            </a:r>
            <a:r>
              <a:rPr lang="pt-BR" sz="2400" dirty="0">
                <a:latin typeface="Poopins"/>
              </a:rPr>
              <a:t> e se os itens não têm margens ou larguras inesperadas.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64A5BBC0-0525-42AF-A0BA-B4FC2D35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A3846DA-0F71-44D4-A391-598F94D9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48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Dúvidas Frequentes sobre Flexbox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227741"/>
            <a:ext cx="5954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Como inverter a ordem dos elementos?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547688" y="3750030"/>
            <a:ext cx="575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oopins"/>
              </a:rPr>
              <a:t>Use </a:t>
            </a:r>
            <a:r>
              <a:rPr lang="pt-BR" sz="2400" dirty="0" err="1">
                <a:latin typeface="Poopins"/>
              </a:rPr>
              <a:t>flex-direction</a:t>
            </a:r>
            <a:r>
              <a:rPr lang="pt-BR" sz="2400" dirty="0">
                <a:latin typeface="Poopins"/>
              </a:rPr>
              <a:t>: </a:t>
            </a:r>
            <a:r>
              <a:rPr lang="pt-BR" sz="2400" dirty="0" err="1">
                <a:latin typeface="Poopins"/>
              </a:rPr>
              <a:t>row</a:t>
            </a:r>
            <a:r>
              <a:rPr lang="pt-BR" sz="2400" dirty="0">
                <a:latin typeface="Poopins"/>
              </a:rPr>
              <a:t>-reverse ou </a:t>
            </a:r>
            <a:r>
              <a:rPr lang="pt-BR" sz="2400" dirty="0" err="1">
                <a:latin typeface="Poopins"/>
              </a:rPr>
              <a:t>column</a:t>
            </a:r>
            <a:r>
              <a:rPr lang="pt-BR" sz="2400" dirty="0">
                <a:latin typeface="Poopins"/>
              </a:rPr>
              <a:t>-reverse.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00D41B-5CB2-4F87-A928-CE1A3291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4799134"/>
            <a:ext cx="6140452" cy="2479431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F95EF6F-1089-4C7B-BC6E-E6043AFE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FFD9ED7-1618-4DE2-BC9E-51CE2F0A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56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Dúvidas Frequentes sobre Flexbox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227741"/>
            <a:ext cx="5954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Como controlar o espaço entre os itens?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547688" y="3750030"/>
            <a:ext cx="575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oopins"/>
              </a:rPr>
              <a:t>Use gap, </a:t>
            </a:r>
            <a:r>
              <a:rPr lang="pt-BR" sz="2400" dirty="0" err="1">
                <a:latin typeface="Poopins"/>
              </a:rPr>
              <a:t>justify-content</a:t>
            </a:r>
            <a:r>
              <a:rPr lang="pt-BR" sz="2400" dirty="0">
                <a:latin typeface="Poopins"/>
              </a:rPr>
              <a:t> e </a:t>
            </a:r>
            <a:r>
              <a:rPr lang="pt-BR" sz="2400" dirty="0" err="1">
                <a:latin typeface="Poopins"/>
              </a:rPr>
              <a:t>margin</a:t>
            </a:r>
            <a:r>
              <a:rPr lang="pt-BR" sz="2400" dirty="0">
                <a:latin typeface="Poopins"/>
              </a:rPr>
              <a:t> nos itens.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00D708A-E612-4A12-AB79-B0EDD80D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6" y="4786527"/>
            <a:ext cx="6121402" cy="2479431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B0B01A1-FD41-4DD6-96B3-13F7C5A0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B8DC538-02CE-471A-9DB4-4AEA3B3D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4B56"/>
            </a:gs>
            <a:gs pos="35000">
              <a:schemeClr val="accent4">
                <a:lumMod val="0"/>
                <a:lumOff val="100000"/>
              </a:schemeClr>
            </a:gs>
            <a:gs pos="100000">
              <a:srgbClr val="F0AE5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9E744-CE4C-4818-A581-25B026761ED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12000">
                <a:srgbClr val="35363F"/>
              </a:gs>
              <a:gs pos="37000">
                <a:srgbClr val="414B56"/>
              </a:gs>
              <a:gs pos="93000">
                <a:srgbClr val="2A222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16E60D-E37A-4369-9B18-1E9DF352179D}"/>
              </a:ext>
            </a:extLst>
          </p:cNvPr>
          <p:cNvSpPr txBox="1"/>
          <p:nvPr/>
        </p:nvSpPr>
        <p:spPr>
          <a:xfrm>
            <a:off x="457200" y="5362071"/>
            <a:ext cx="5919537" cy="1323439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Entrando no Mundo do CSS Grid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BDC68F-BFCC-4FEF-9629-37BFBAF07C35}"/>
              </a:ext>
            </a:extLst>
          </p:cNvPr>
          <p:cNvSpPr txBox="1"/>
          <p:nvPr/>
        </p:nvSpPr>
        <p:spPr>
          <a:xfrm>
            <a:off x="1203158" y="1238784"/>
            <a:ext cx="442762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solidFill>
                  <a:schemeClr val="bg1"/>
                </a:solidFill>
                <a:latin typeface="Poopins"/>
              </a:rPr>
              <a:t>04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30C1B-6EF0-427C-A626-CD4031FBF316}"/>
              </a:ext>
            </a:extLst>
          </p:cNvPr>
          <p:cNvSpPr txBox="1"/>
          <p:nvPr/>
        </p:nvSpPr>
        <p:spPr>
          <a:xfrm>
            <a:off x="1319273" y="6795671"/>
            <a:ext cx="4311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O que é Grid e quando usar.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Criando colunas e linhas com grid-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template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-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columns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Exemplo prático: Galeria de imagens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B5256F-7C8A-49B9-AD69-833B185C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DEC315-1720-4B23-9ECF-011D623D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4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Entrando no Mundo do CSS Grid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856391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O que é Grid e quando usar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547688" y="3743354"/>
            <a:ext cx="560382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>
                <a:latin typeface="Poopins"/>
              </a:rPr>
              <a:t>Grid é ideal para layouts em colunas e linhas, perfeito para páginas com estrutura mais complexa.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6E1AE4D5-F6D2-4038-A45C-C33A81024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5A387B11-E9A7-4BA0-9CFE-3F9B6B80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34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Entrando no Mundo do CSS Grid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336302"/>
            <a:ext cx="5795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Criando colunas e linhas com grid-</a:t>
            </a:r>
            <a:r>
              <a:rPr lang="pt-BR" sz="3000" dirty="0" err="1">
                <a:latin typeface="Poopins"/>
              </a:rPr>
              <a:t>template</a:t>
            </a:r>
            <a:r>
              <a:rPr lang="pt-BR" sz="3000" dirty="0">
                <a:latin typeface="Poopins"/>
              </a:rPr>
              <a:t>-</a:t>
            </a:r>
            <a:r>
              <a:rPr lang="pt-BR" sz="3000" dirty="0" err="1">
                <a:latin typeface="Poopins"/>
              </a:rPr>
              <a:t>columns</a:t>
            </a:r>
            <a:endParaRPr lang="pt-BR" sz="3000" dirty="0">
              <a:latin typeface="Poopin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E61888-4876-44F5-B29D-5FBD68C1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4786933"/>
            <a:ext cx="5795963" cy="2782765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BD1216F-5B36-49AE-ACAB-0A14D8E04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E77840C1-0435-493C-86A9-125D14E8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114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Entrando no Mundo do CSS Grid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678540" y="3181405"/>
            <a:ext cx="5795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Exemplo prático: Galeria de imagens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F09A05-CEAD-4566-AD49-38CC7BF1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8" y="4736170"/>
            <a:ext cx="5795962" cy="4555314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B10C224-56F0-4ADE-8912-627DDCBA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F24486BD-342C-4F16-BF43-4D5D566C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90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4B56"/>
            </a:gs>
            <a:gs pos="35000">
              <a:schemeClr val="accent4">
                <a:lumMod val="0"/>
                <a:lumOff val="100000"/>
              </a:schemeClr>
            </a:gs>
            <a:gs pos="100000">
              <a:srgbClr val="F0AE5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9E744-CE4C-4818-A581-25B026761ED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12000">
                <a:srgbClr val="35363F"/>
              </a:gs>
              <a:gs pos="37000">
                <a:srgbClr val="414B56"/>
              </a:gs>
              <a:gs pos="93000">
                <a:srgbClr val="2A222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16E60D-E37A-4369-9B18-1E9DF352179D}"/>
              </a:ext>
            </a:extLst>
          </p:cNvPr>
          <p:cNvSpPr txBox="1"/>
          <p:nvPr/>
        </p:nvSpPr>
        <p:spPr>
          <a:xfrm>
            <a:off x="457200" y="5362071"/>
            <a:ext cx="5919537" cy="1323439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Grid Responsivo na Vida Real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BDC68F-BFCC-4FEF-9629-37BFBAF07C35}"/>
              </a:ext>
            </a:extLst>
          </p:cNvPr>
          <p:cNvSpPr txBox="1"/>
          <p:nvPr/>
        </p:nvSpPr>
        <p:spPr>
          <a:xfrm>
            <a:off x="1203158" y="1238784"/>
            <a:ext cx="442762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solidFill>
                  <a:schemeClr val="bg1"/>
                </a:solidFill>
                <a:latin typeface="Poopins"/>
              </a:rPr>
              <a:t>05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044AAF-36CD-4149-A8F1-57C0D6533D1E}"/>
              </a:ext>
            </a:extLst>
          </p:cNvPr>
          <p:cNvSpPr txBox="1"/>
          <p:nvPr/>
        </p:nvSpPr>
        <p:spPr>
          <a:xfrm>
            <a:off x="1319273" y="6795671"/>
            <a:ext cx="4311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 err="1">
                <a:solidFill>
                  <a:schemeClr val="bg1"/>
                </a:solidFill>
                <a:latin typeface="Poopins"/>
              </a:rPr>
              <a:t>repeat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,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minmax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 e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auto-fit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Exemplo prático: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Cards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 de produtos adaptáveis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C13CD37-18F2-46FD-8F79-1FDC7323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9024C60-8D5A-4D20-9F7B-4D3C321D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57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8" y="386642"/>
            <a:ext cx="5046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Poopins"/>
              </a:rPr>
              <a:t>Layout Moderno com Flexbox e Grid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478970" y="2468132"/>
            <a:ext cx="6023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A base visual que todo desenvolvedor web precisa dominar.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478970" y="3704671"/>
            <a:ext cx="60234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Poopins"/>
              </a:rPr>
              <a:t>Muita gente trava ao tentar alinhar elementos com CSS. Criar menus ou dividir a tela parece simples, mas pode ser confuso.</a:t>
            </a:r>
          </a:p>
          <a:p>
            <a:endParaRPr lang="pt-BR" sz="2000" dirty="0">
              <a:latin typeface="Poopins"/>
            </a:endParaRPr>
          </a:p>
          <a:p>
            <a:r>
              <a:rPr lang="pt-BR" sz="2000" dirty="0">
                <a:latin typeface="Poopins"/>
              </a:rPr>
              <a:t>Por isso existem o </a:t>
            </a:r>
            <a:r>
              <a:rPr lang="pt-BR" sz="2000" b="1" dirty="0">
                <a:latin typeface="Poopins"/>
              </a:rPr>
              <a:t>Flexbox</a:t>
            </a:r>
            <a:r>
              <a:rPr lang="pt-BR" sz="2000" dirty="0">
                <a:latin typeface="Poopins"/>
              </a:rPr>
              <a:t> e o </a:t>
            </a:r>
            <a:r>
              <a:rPr lang="pt-BR" sz="2000" b="1" dirty="0">
                <a:latin typeface="Poopins"/>
              </a:rPr>
              <a:t>Grid</a:t>
            </a:r>
            <a:r>
              <a:rPr lang="pt-BR" sz="2000" dirty="0">
                <a:latin typeface="Poopins"/>
              </a:rPr>
              <a:t> — duas ferramentas que facilitam a criação de layouts modernos e responsivos.</a:t>
            </a:r>
          </a:p>
          <a:p>
            <a:endParaRPr lang="pt-BR" sz="2000" dirty="0">
              <a:latin typeface="Poopins"/>
            </a:endParaRPr>
          </a:p>
          <a:p>
            <a:r>
              <a:rPr lang="pt-BR" sz="2000" dirty="0">
                <a:latin typeface="Poopins"/>
              </a:rPr>
              <a:t>Neste </a:t>
            </a:r>
            <a:r>
              <a:rPr lang="pt-BR" sz="2000" dirty="0" err="1">
                <a:latin typeface="Poopins"/>
              </a:rPr>
              <a:t>eBook</a:t>
            </a:r>
            <a:r>
              <a:rPr lang="pt-BR" sz="2000" dirty="0">
                <a:latin typeface="Poopins"/>
              </a:rPr>
              <a:t>, você vai aprender a usá-los de forma simples e prática, mesmo se estiver começando.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6CD5E5-FD1A-4DAF-BE0B-2006D38F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63874D8-3CDC-4FF5-A62D-998E0FBB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70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Grid Responsivo na Vida Real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761997" y="2994118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 err="1">
                <a:latin typeface="Poopins"/>
              </a:rPr>
              <a:t>repeat</a:t>
            </a:r>
            <a:r>
              <a:rPr lang="pt-BR" sz="3000" dirty="0">
                <a:latin typeface="Poopins"/>
              </a:rPr>
              <a:t>, </a:t>
            </a:r>
            <a:r>
              <a:rPr lang="pt-BR" sz="3000" dirty="0" err="1">
                <a:latin typeface="Poopins"/>
              </a:rPr>
              <a:t>minmax</a:t>
            </a:r>
            <a:r>
              <a:rPr lang="pt-BR" sz="3000" dirty="0">
                <a:latin typeface="Poopins"/>
              </a:rPr>
              <a:t> e </a:t>
            </a:r>
            <a:r>
              <a:rPr lang="pt-BR" sz="3000" dirty="0" err="1">
                <a:latin typeface="Poopins"/>
              </a:rPr>
              <a:t>auto-fit</a:t>
            </a:r>
            <a:endParaRPr lang="pt-BR" sz="3000" dirty="0">
              <a:latin typeface="Poopin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1387BA-DF22-427A-BD4F-94751488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8" y="4916488"/>
            <a:ext cx="5795962" cy="2192482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40E6FAF-CC5E-450A-A196-76E8A552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E033B76-1F0D-4CCE-A536-4386052B6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723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Grid Responsivo na Vida Real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761997" y="2994118"/>
            <a:ext cx="5795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Exemplo prático: </a:t>
            </a:r>
            <a:r>
              <a:rPr lang="pt-BR" sz="3000" dirty="0" err="1">
                <a:latin typeface="Poopins"/>
              </a:rPr>
              <a:t>Cards</a:t>
            </a:r>
            <a:r>
              <a:rPr lang="pt-BR" sz="3000" dirty="0">
                <a:latin typeface="Poopins"/>
              </a:rPr>
              <a:t> de produtos adaptáveis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E1550A-1F54-4FCF-90F7-122F72D3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2" y="4916488"/>
            <a:ext cx="5962877" cy="3552198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AD5D12A-DD79-48DB-A92D-EAA1050CD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A45C2457-D5C6-46CC-B7B0-0702711C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245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4B56"/>
            </a:gs>
            <a:gs pos="35000">
              <a:schemeClr val="accent4">
                <a:lumMod val="0"/>
                <a:lumOff val="100000"/>
              </a:schemeClr>
            </a:gs>
            <a:gs pos="100000">
              <a:srgbClr val="F0AE5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9E744-CE4C-4818-A581-25B026761ED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12000">
                <a:srgbClr val="35363F"/>
              </a:gs>
              <a:gs pos="37000">
                <a:srgbClr val="414B56"/>
              </a:gs>
              <a:gs pos="93000">
                <a:srgbClr val="2A222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16E60D-E37A-4369-9B18-1E9DF352179D}"/>
              </a:ext>
            </a:extLst>
          </p:cNvPr>
          <p:cNvSpPr txBox="1"/>
          <p:nvPr/>
        </p:nvSpPr>
        <p:spPr>
          <a:xfrm>
            <a:off x="457200" y="5362071"/>
            <a:ext cx="5919537" cy="1323439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Dúvidas Frequentes sobre Grid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BDC68F-BFCC-4FEF-9629-37BFBAF07C35}"/>
              </a:ext>
            </a:extLst>
          </p:cNvPr>
          <p:cNvSpPr txBox="1"/>
          <p:nvPr/>
        </p:nvSpPr>
        <p:spPr>
          <a:xfrm>
            <a:off x="1203158" y="1238784"/>
            <a:ext cx="442762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solidFill>
                  <a:schemeClr val="bg1"/>
                </a:solidFill>
                <a:latin typeface="Poopins"/>
              </a:rPr>
              <a:t>06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2D7D05-35CF-458E-B37B-FC377C52D5C0}"/>
              </a:ext>
            </a:extLst>
          </p:cNvPr>
          <p:cNvSpPr txBox="1"/>
          <p:nvPr/>
        </p:nvSpPr>
        <p:spPr>
          <a:xfrm>
            <a:off x="1319273" y="6795671"/>
            <a:ext cx="4311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Diferença entre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auto-fit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 e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auto-fill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Como centralizar itens no grid?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Como usar grid-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area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 e nomear regiões?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795F377-ED82-42AD-B96E-7DB9B69F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0FE4052-7FA8-4FD7-845E-007C4B03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48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Dúvidas Frequentes sobre Grid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856391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Diferença entre </a:t>
            </a:r>
            <a:r>
              <a:rPr lang="pt-BR" sz="3000" dirty="0" err="1">
                <a:latin typeface="Poopins"/>
              </a:rPr>
              <a:t>auto-fit</a:t>
            </a:r>
            <a:r>
              <a:rPr lang="pt-BR" sz="3000" dirty="0">
                <a:latin typeface="Poopins"/>
              </a:rPr>
              <a:t> e </a:t>
            </a:r>
            <a:r>
              <a:rPr lang="pt-BR" sz="3000" dirty="0" err="1">
                <a:latin typeface="Poopins"/>
              </a:rPr>
              <a:t>auto-fill</a:t>
            </a:r>
            <a:endParaRPr lang="pt-BR" sz="3000" dirty="0">
              <a:latin typeface="Poopin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547688" y="3558689"/>
            <a:ext cx="560382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b="1" i="1" dirty="0" err="1">
                <a:latin typeface="Poopins"/>
              </a:rPr>
              <a:t>auto-fit</a:t>
            </a:r>
            <a:r>
              <a:rPr lang="pt-BR" sz="2400" b="1" i="1" dirty="0">
                <a:latin typeface="Poopins"/>
              </a:rPr>
              <a:t>: </a:t>
            </a:r>
            <a:r>
              <a:rPr lang="pt-BR" sz="2400" dirty="0">
                <a:latin typeface="Poopins"/>
              </a:rPr>
              <a:t>ajusta e colapsa colunas quando não há conteúdo.</a:t>
            </a:r>
          </a:p>
          <a:p>
            <a:r>
              <a:rPr lang="pt-BR" sz="2400" b="1" i="1" dirty="0" err="1">
                <a:latin typeface="Poopins"/>
              </a:rPr>
              <a:t>auto-fill</a:t>
            </a:r>
            <a:r>
              <a:rPr lang="pt-BR" sz="2400" b="1" i="1" dirty="0">
                <a:latin typeface="Poopins"/>
              </a:rPr>
              <a:t>: </a:t>
            </a:r>
            <a:r>
              <a:rPr lang="pt-BR" sz="2400" dirty="0">
                <a:latin typeface="Poopins"/>
              </a:rPr>
              <a:t>mantém o espaço reservado mesmo vazio.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EAE688-55FB-44DD-B05D-BA553542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DBAE62-FB5F-47F8-8886-7928D7EB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44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Dúvidas Frequentes sobre Grid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761997" y="3675541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Como centralizar itens no grid?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6D9BCF-7256-4E84-B54D-0131731D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6" y="4741984"/>
            <a:ext cx="6162224" cy="2479431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66B58A96-E48B-4A2B-A35A-4D727E93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2CA7771-D0D2-4BFE-ADF8-1F91085E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35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Dúvidas Frequentes sobre Grid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761997" y="2999733"/>
            <a:ext cx="5795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Como usar grid-</a:t>
            </a:r>
            <a:r>
              <a:rPr lang="pt-BR" sz="3000" dirty="0" err="1">
                <a:latin typeface="Poopins"/>
              </a:rPr>
              <a:t>area</a:t>
            </a:r>
            <a:r>
              <a:rPr lang="pt-BR" sz="3000" dirty="0">
                <a:latin typeface="Poopins"/>
              </a:rPr>
              <a:t> e nomear regiões?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4D4D9A-9999-441C-B64C-3F5F2AE1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7" y="4835385"/>
            <a:ext cx="6257918" cy="4259873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2D860CD-F09F-496B-8601-2B717261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DCBC986-B07A-44B3-B3C2-4074FB96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903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4B56"/>
            </a:gs>
            <a:gs pos="35000">
              <a:schemeClr val="accent4">
                <a:lumMod val="0"/>
                <a:lumOff val="100000"/>
              </a:schemeClr>
            </a:gs>
            <a:gs pos="100000">
              <a:srgbClr val="F0AE5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9E744-CE4C-4818-A581-25B026761ED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12000">
                <a:srgbClr val="35363F"/>
              </a:gs>
              <a:gs pos="37000">
                <a:srgbClr val="414B56"/>
              </a:gs>
              <a:gs pos="93000">
                <a:srgbClr val="2A222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16E60D-E37A-4369-9B18-1E9DF352179D}"/>
              </a:ext>
            </a:extLst>
          </p:cNvPr>
          <p:cNvSpPr txBox="1"/>
          <p:nvPr/>
        </p:nvSpPr>
        <p:spPr>
          <a:xfrm>
            <a:off x="457200" y="5362071"/>
            <a:ext cx="5919537" cy="1323439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Flexbox </a:t>
            </a:r>
            <a:r>
              <a:rPr lang="pt-BR" sz="4000" b="1" dirty="0" err="1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vs</a:t>
            </a:r>
            <a:r>
              <a:rPr lang="pt-BR" sz="4000" b="1" dirty="0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 Grid: Qual Escolher?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BDC68F-BFCC-4FEF-9629-37BFBAF07C35}"/>
              </a:ext>
            </a:extLst>
          </p:cNvPr>
          <p:cNvSpPr txBox="1"/>
          <p:nvPr/>
        </p:nvSpPr>
        <p:spPr>
          <a:xfrm>
            <a:off x="1203158" y="1238784"/>
            <a:ext cx="442762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solidFill>
                  <a:schemeClr val="bg1"/>
                </a:solidFill>
                <a:latin typeface="Poopins"/>
              </a:rPr>
              <a:t>07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9D95FD-1B7F-4D56-A3E9-ACAAE8B6DE6A}"/>
              </a:ext>
            </a:extLst>
          </p:cNvPr>
          <p:cNvSpPr txBox="1"/>
          <p:nvPr/>
        </p:nvSpPr>
        <p:spPr>
          <a:xfrm>
            <a:off x="1319273" y="6795671"/>
            <a:ext cx="4311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Comparativo simples e direto.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Tabela com recomendações de uso.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Quando combinar os dois?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863F02E-85B6-4733-9724-5519BBF70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7210930-8C9E-437C-AA20-B64F273E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87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Flexbox </a:t>
            </a:r>
            <a:r>
              <a:rPr lang="pt-BR" sz="4000" b="1" dirty="0" err="1"/>
              <a:t>vs</a:t>
            </a:r>
            <a:r>
              <a:rPr lang="pt-BR" sz="4000" b="1" dirty="0"/>
              <a:t> Grid: Qual Escolher?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856391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Comparativo simples e direto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547688" y="3558689"/>
            <a:ext cx="560382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b="1" i="1" dirty="0">
                <a:latin typeface="Poopins"/>
              </a:rPr>
              <a:t>Use Flexbox </a:t>
            </a:r>
            <a:r>
              <a:rPr lang="pt-BR" sz="2400" dirty="0">
                <a:latin typeface="Poopins"/>
              </a:rPr>
              <a:t>para elementos em uma única direção (linha ou coluna).</a:t>
            </a:r>
          </a:p>
          <a:p>
            <a:r>
              <a:rPr lang="pt-BR" sz="2400" b="1" i="1" dirty="0">
                <a:latin typeface="Poopins"/>
              </a:rPr>
              <a:t>Use Grid </a:t>
            </a:r>
            <a:r>
              <a:rPr lang="pt-BR" sz="2400" dirty="0">
                <a:latin typeface="Poopins"/>
              </a:rPr>
              <a:t>para estruturas com linhas e colunas.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C3E99E-EB94-42D3-ABC3-F3FD65DB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AD655AB-0A56-4341-8812-BE26595B5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909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Flexbox </a:t>
            </a:r>
            <a:r>
              <a:rPr lang="pt-BR" sz="4000" b="1" dirty="0" err="1"/>
              <a:t>vs</a:t>
            </a:r>
            <a:r>
              <a:rPr lang="pt-BR" sz="4000" b="1" dirty="0"/>
              <a:t> Grid: Qual Escolher?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856391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Tabela com recomendações de uso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94C93CD-1F25-401F-A21E-D100F4F93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098542"/>
              </p:ext>
            </p:extLst>
          </p:nvPr>
        </p:nvGraphicFramePr>
        <p:xfrm>
          <a:off x="595082" y="4953000"/>
          <a:ext cx="5688000" cy="35079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44000">
                  <a:extLst>
                    <a:ext uri="{9D8B030D-6E8A-4147-A177-3AD203B41FA5}">
                      <a16:colId xmlns:a16="http://schemas.microsoft.com/office/drawing/2014/main" val="3047451"/>
                    </a:ext>
                  </a:extLst>
                </a:gridCol>
                <a:gridCol w="2844000">
                  <a:extLst>
                    <a:ext uri="{9D8B030D-6E8A-4147-A177-3AD203B41FA5}">
                      <a16:colId xmlns:a16="http://schemas.microsoft.com/office/drawing/2014/main" val="95120457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pt-BR" sz="2800" dirty="0" err="1"/>
                        <a:t>Sitação</a:t>
                      </a:r>
                      <a:endParaRPr lang="pt-BR" sz="2800" dirty="0">
                        <a:latin typeface="Poopins"/>
                      </a:endParaRPr>
                    </a:p>
                  </a:txBody>
                  <a:tcPr anchor="ctr">
                    <a:solidFill>
                      <a:srgbClr val="F0AE5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800" dirty="0"/>
                        <a:t>Melhor Escolha</a:t>
                      </a:r>
                      <a:endParaRPr lang="pt-BR" sz="2800" dirty="0">
                        <a:latin typeface="Poopins"/>
                      </a:endParaRPr>
                    </a:p>
                  </a:txBody>
                  <a:tcPr anchor="ctr">
                    <a:solidFill>
                      <a:srgbClr val="F0AE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814775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l"/>
                      <a:r>
                        <a:rPr lang="pt-BR" sz="2200" dirty="0"/>
                        <a:t>Menu Horizontal</a:t>
                      </a:r>
                      <a:endParaRPr lang="pt-BR" sz="2200" dirty="0">
                        <a:latin typeface="Poopi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200" dirty="0"/>
                        <a:t>FLEXBOX</a:t>
                      </a:r>
                      <a:endParaRPr lang="pt-BR" sz="2200" dirty="0">
                        <a:latin typeface="Poopi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175520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l"/>
                      <a:r>
                        <a:rPr lang="pt-BR" sz="2200" dirty="0"/>
                        <a:t>Página  com </a:t>
                      </a:r>
                      <a:r>
                        <a:rPr lang="pt-BR" sz="2200" dirty="0" err="1"/>
                        <a:t>sidebar</a:t>
                      </a:r>
                      <a:endParaRPr lang="pt-BR" sz="2200" dirty="0">
                        <a:latin typeface="Poopi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200" dirty="0"/>
                        <a:t>Grid</a:t>
                      </a:r>
                      <a:endParaRPr lang="pt-BR" sz="2200" dirty="0">
                        <a:latin typeface="Poopi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185933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l"/>
                      <a:r>
                        <a:rPr lang="pt-BR" sz="2200" dirty="0"/>
                        <a:t>Galeria de Imagens</a:t>
                      </a:r>
                      <a:endParaRPr lang="pt-BR" sz="2200" dirty="0">
                        <a:latin typeface="Poopi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200" dirty="0"/>
                        <a:t>Grid</a:t>
                      </a:r>
                      <a:endParaRPr lang="pt-BR" sz="2200" dirty="0">
                        <a:latin typeface="Poopi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421746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l"/>
                      <a:r>
                        <a:rPr lang="pt-BR" sz="2200" dirty="0"/>
                        <a:t>Alinhar botão no centro</a:t>
                      </a:r>
                      <a:endParaRPr lang="pt-BR" sz="2200" dirty="0">
                        <a:latin typeface="Poopi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200" dirty="0"/>
                        <a:t>FLEXBOX</a:t>
                      </a:r>
                      <a:endParaRPr lang="pt-BR" sz="2200" dirty="0">
                        <a:latin typeface="Poopi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336372"/>
                  </a:ext>
                </a:extLst>
              </a:tr>
            </a:tbl>
          </a:graphicData>
        </a:graphic>
      </p:graphicFrame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4FC3F42-B70F-4347-B26E-621E4BC8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A36F5161-E345-4E0C-8ED1-DB5EF03B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66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Flexbox </a:t>
            </a:r>
            <a:r>
              <a:rPr lang="pt-BR" sz="4000" b="1" dirty="0" err="1"/>
              <a:t>vs</a:t>
            </a:r>
            <a:r>
              <a:rPr lang="pt-BR" sz="4000" b="1" dirty="0"/>
              <a:t> Grid: Qual Escolher?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856391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Quando combinar os dois?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547688" y="3928020"/>
            <a:ext cx="56038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b="1" i="1" dirty="0">
                <a:latin typeface="Poopins"/>
              </a:rPr>
              <a:t>Use Grid para o layout geral e Flexbox dentro dos blocos para controle fino.</a:t>
            </a:r>
            <a:endParaRPr lang="pt-BR" sz="2400" dirty="0">
              <a:latin typeface="Poopins"/>
            </a:endParaRP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86D2FF9-F0EE-4A3C-9694-904E19E4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80D5B5-F658-47C5-BAFA-1A2DDA71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12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4B56"/>
            </a:gs>
            <a:gs pos="35000">
              <a:schemeClr val="accent4">
                <a:lumMod val="0"/>
                <a:lumOff val="100000"/>
              </a:schemeClr>
            </a:gs>
            <a:gs pos="100000">
              <a:srgbClr val="F0AE5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9E744-CE4C-4818-A581-25B026761ED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12000">
                <a:srgbClr val="35363F"/>
              </a:gs>
              <a:gs pos="37000">
                <a:srgbClr val="414B56"/>
              </a:gs>
              <a:gs pos="93000">
                <a:srgbClr val="2A222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16E60D-E37A-4369-9B18-1E9DF352179D}"/>
              </a:ext>
            </a:extLst>
          </p:cNvPr>
          <p:cNvSpPr txBox="1"/>
          <p:nvPr/>
        </p:nvSpPr>
        <p:spPr>
          <a:xfrm>
            <a:off x="457200" y="5362071"/>
            <a:ext cx="5919537" cy="707886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gradFill>
                  <a:gsLst>
                    <a:gs pos="0">
                      <a:srgbClr val="F0AE5C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O Poder do Flexbox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BDC68F-BFCC-4FEF-9629-37BFBAF07C35}"/>
              </a:ext>
            </a:extLst>
          </p:cNvPr>
          <p:cNvSpPr txBox="1"/>
          <p:nvPr/>
        </p:nvSpPr>
        <p:spPr>
          <a:xfrm>
            <a:off x="1203158" y="1238784"/>
            <a:ext cx="442762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solidFill>
                  <a:schemeClr val="bg1"/>
                </a:solidFill>
                <a:latin typeface="Poopins"/>
              </a:rPr>
              <a:t>01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E2D50F-4E8D-49DA-A9F5-70482E1427F7}"/>
              </a:ext>
            </a:extLst>
          </p:cNvPr>
          <p:cNvSpPr txBox="1"/>
          <p:nvPr/>
        </p:nvSpPr>
        <p:spPr>
          <a:xfrm>
            <a:off x="1319273" y="6215097"/>
            <a:ext cx="4311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O que é Flexbox e por que usar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Ativando o modo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flex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 (display: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flex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Exemplo prático: Menu horizontal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5A0D32C-3D94-4ECB-9A1E-5A2C3043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75390B37-0740-407F-B4FF-F1B23721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2823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4B56"/>
            </a:gs>
            <a:gs pos="35000">
              <a:schemeClr val="accent4">
                <a:lumMod val="0"/>
                <a:lumOff val="100000"/>
              </a:schemeClr>
            </a:gs>
            <a:gs pos="100000">
              <a:srgbClr val="F0AE5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9E744-CE4C-4818-A581-25B026761ED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12000">
                <a:srgbClr val="35363F"/>
              </a:gs>
              <a:gs pos="37000">
                <a:srgbClr val="414B56"/>
              </a:gs>
              <a:gs pos="93000">
                <a:srgbClr val="2A222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16E60D-E37A-4369-9B18-1E9DF352179D}"/>
              </a:ext>
            </a:extLst>
          </p:cNvPr>
          <p:cNvSpPr txBox="1"/>
          <p:nvPr/>
        </p:nvSpPr>
        <p:spPr>
          <a:xfrm>
            <a:off x="457200" y="5362071"/>
            <a:ext cx="5919537" cy="707886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Seletores e Técnicas Úteis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BDC68F-BFCC-4FEF-9629-37BFBAF07C35}"/>
              </a:ext>
            </a:extLst>
          </p:cNvPr>
          <p:cNvSpPr txBox="1"/>
          <p:nvPr/>
        </p:nvSpPr>
        <p:spPr>
          <a:xfrm>
            <a:off x="1203158" y="1238784"/>
            <a:ext cx="442762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solidFill>
                  <a:schemeClr val="bg1"/>
                </a:solidFill>
                <a:latin typeface="Poopins"/>
              </a:rPr>
              <a:t>08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D0ACC23-26E7-4710-8CC8-FD9B89E2EB35}"/>
              </a:ext>
            </a:extLst>
          </p:cNvPr>
          <p:cNvSpPr txBox="1"/>
          <p:nvPr/>
        </p:nvSpPr>
        <p:spPr>
          <a:xfrm>
            <a:off x="1319273" y="6795671"/>
            <a:ext cx="4311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Seletores como &gt; * e :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nth-child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().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Uso prático de gap,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order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,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place-items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Dicas de organização e boas práticas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190F24B-0DD7-4D7B-B2F7-6336BC75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9461A19-1910-40E7-BB18-F7DBCCC7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4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Seletores e Técnicas Úteis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856391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Seletores como &gt; * e :</a:t>
            </a:r>
            <a:r>
              <a:rPr lang="pt-BR" sz="3000" dirty="0" err="1">
                <a:latin typeface="Poopins"/>
              </a:rPr>
              <a:t>nth-child</a:t>
            </a:r>
            <a:r>
              <a:rPr lang="pt-BR" sz="3000" dirty="0">
                <a:latin typeface="Poopins"/>
              </a:rPr>
              <a:t>()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A48672-F277-49C5-9507-47036A9C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4807489"/>
            <a:ext cx="6134100" cy="3376246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4E4F381-FEB2-4FF3-ACFB-3A1F0081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73CBFE0-62A6-46B8-999C-4C0D4F17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365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Seletores e Técnicas Úteis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856391"/>
            <a:ext cx="5795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Uso prático de gap, </a:t>
            </a:r>
            <a:r>
              <a:rPr lang="pt-BR" sz="3000" dirty="0" err="1">
                <a:latin typeface="Poopins"/>
              </a:rPr>
              <a:t>order</a:t>
            </a:r>
            <a:r>
              <a:rPr lang="pt-BR" sz="3000" dirty="0">
                <a:latin typeface="Poopins"/>
              </a:rPr>
              <a:t>, </a:t>
            </a:r>
            <a:r>
              <a:rPr lang="pt-BR" sz="3000" dirty="0" err="1">
                <a:latin typeface="Poopins"/>
              </a:rPr>
              <a:t>place-items</a:t>
            </a:r>
            <a:endParaRPr lang="pt-BR" sz="3000" dirty="0">
              <a:latin typeface="Poopi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19A0BE-E3F7-4282-AFCD-2BFEC5B8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4749312"/>
            <a:ext cx="6153150" cy="5055090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AB3AD54-E1DF-4452-89B9-18DD8DE1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A93CA308-E0A5-46DE-969D-576E0C91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796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Seletores e Técnicas Úteis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47688" y="2856391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Dicas de organização e boas práticas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1C9209-9172-47E9-9563-A6D478E2A842}"/>
              </a:ext>
            </a:extLst>
          </p:cNvPr>
          <p:cNvSpPr txBox="1"/>
          <p:nvPr/>
        </p:nvSpPr>
        <p:spPr>
          <a:xfrm>
            <a:off x="547688" y="4556699"/>
            <a:ext cx="5603829" cy="22048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400" b="1" i="1" dirty="0">
                <a:latin typeface="Poopins"/>
              </a:rPr>
              <a:t>Use classes claras e semânticas</a:t>
            </a:r>
          </a:p>
          <a:p>
            <a:pPr>
              <a:lnSpc>
                <a:spcPct val="200000"/>
              </a:lnSpc>
            </a:pPr>
            <a:r>
              <a:rPr lang="pt-BR" sz="2400" b="1" i="1" dirty="0">
                <a:latin typeface="Poopins"/>
              </a:rPr>
              <a:t>Evite aplicar display em elementos demais</a:t>
            </a:r>
          </a:p>
          <a:p>
            <a:pPr>
              <a:lnSpc>
                <a:spcPct val="200000"/>
              </a:lnSpc>
            </a:pPr>
            <a:r>
              <a:rPr lang="pt-BR" sz="2400" b="1" i="1" dirty="0">
                <a:latin typeface="Poopins"/>
              </a:rPr>
              <a:t>Combine Flex e Grid de forma consciente</a:t>
            </a:r>
            <a:endParaRPr lang="pt-BR" sz="2400" dirty="0">
              <a:latin typeface="Poopins"/>
            </a:endParaRP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75DDC61-BDB7-4D95-8202-97C7DB7D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727B514-BA5D-47ED-B323-F12E0D24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004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4B56"/>
            </a:gs>
            <a:gs pos="35000">
              <a:schemeClr val="accent4">
                <a:lumMod val="0"/>
                <a:lumOff val="100000"/>
              </a:schemeClr>
            </a:gs>
            <a:gs pos="100000">
              <a:srgbClr val="F0AE5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9E744-CE4C-4818-A581-25B026761ED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12000">
                <a:srgbClr val="35363F"/>
              </a:gs>
              <a:gs pos="37000">
                <a:srgbClr val="414B56"/>
              </a:gs>
              <a:gs pos="93000">
                <a:srgbClr val="2A222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16E60D-E37A-4369-9B18-1E9DF352179D}"/>
              </a:ext>
            </a:extLst>
          </p:cNvPr>
          <p:cNvSpPr txBox="1"/>
          <p:nvPr/>
        </p:nvSpPr>
        <p:spPr>
          <a:xfrm>
            <a:off x="457200" y="5362071"/>
            <a:ext cx="5919537" cy="707886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Agradecimentos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190F24B-0DD7-4D7B-B2F7-6336BC75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9461A19-1910-40E7-BB18-F7DBCCC7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938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Agradecimento Final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595082" y="2229957"/>
            <a:ext cx="5795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Obrigado por chegar até aqui!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1C9209-9172-47E9-9563-A6D478E2A842}"/>
              </a:ext>
            </a:extLst>
          </p:cNvPr>
          <p:cNvSpPr txBox="1"/>
          <p:nvPr/>
        </p:nvSpPr>
        <p:spPr>
          <a:xfrm>
            <a:off x="550227" y="3080342"/>
            <a:ext cx="5603829" cy="5262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>
                <a:latin typeface="Poopins"/>
              </a:rPr>
              <a:t>Fico muito feliz por você ter dedicado seu tempo a estudar este material.</a:t>
            </a:r>
          </a:p>
          <a:p>
            <a:r>
              <a:rPr lang="pt-BR" sz="2400" dirty="0">
                <a:latin typeface="Poopins"/>
              </a:rPr>
              <a:t>Aprender Flexbox e Grid é um passo importante para criar layouts modernos, organizados e profissionais. Se você chegou até o fim, saiba que já está muito mais preparado para montar páginas responsivas com mais confiança. Continue praticando, testando novos desafios e melhorando seu código a cada dia. O mundo do front-</a:t>
            </a:r>
            <a:r>
              <a:rPr lang="pt-BR" sz="2400" dirty="0" err="1">
                <a:latin typeface="Poopins"/>
              </a:rPr>
              <a:t>end</a:t>
            </a:r>
            <a:r>
              <a:rPr lang="pt-BR" sz="2400" dirty="0">
                <a:latin typeface="Poopins"/>
              </a:rPr>
              <a:t> é vasto, mas com estudo constante e projetos reais, você vai longe.</a:t>
            </a:r>
          </a:p>
          <a:p>
            <a:r>
              <a:rPr lang="pt-BR" sz="2400" dirty="0">
                <a:latin typeface="Poopins"/>
              </a:rPr>
              <a:t>Obrigado por ler este </a:t>
            </a:r>
            <a:r>
              <a:rPr lang="pt-BR" sz="2400" dirty="0" err="1">
                <a:latin typeface="Poopins"/>
              </a:rPr>
              <a:t>eBook</a:t>
            </a:r>
            <a:r>
              <a:rPr lang="pt-BR" sz="2400" dirty="0">
                <a:latin typeface="Poopins"/>
              </a:rPr>
              <a:t>.</a:t>
            </a:r>
          </a:p>
          <a:p>
            <a:r>
              <a:rPr lang="pt-BR" sz="2400" dirty="0">
                <a:latin typeface="Poopins"/>
              </a:rPr>
              <a:t>Bons códigos e até a próxima jornada!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75DDC61-BDB7-4D95-8202-97C7DB7D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727B514-BA5D-47ED-B323-F12E0D24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46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8" y="386642"/>
            <a:ext cx="504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O Poder do Flexbox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478970" y="2018191"/>
            <a:ext cx="6023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O que é Flexbox e por que usar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478970" y="3254730"/>
            <a:ext cx="6023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oopins"/>
              </a:rPr>
              <a:t>Flexbox é uma forma moderna de alinhar e distribuir elementos em uma página. Ele resolve problemas comuns de layout com menos código e mais controle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CAB797-9866-4585-A932-86C4F6E6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CBAAF5-8BAB-4426-B137-7D467F3E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7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8" y="386642"/>
            <a:ext cx="5046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Ativando o modo </a:t>
            </a:r>
            <a:r>
              <a:rPr lang="pt-BR" sz="4000" b="1" dirty="0" err="1"/>
              <a:t>flex</a:t>
            </a:r>
            <a:r>
              <a:rPr lang="pt-BR" sz="4000" b="1" dirty="0"/>
              <a:t> (display: </a:t>
            </a:r>
            <a:r>
              <a:rPr lang="pt-BR" sz="4000" b="1" dirty="0" err="1"/>
              <a:t>flex</a:t>
            </a:r>
            <a:r>
              <a:rPr lang="pt-BR" sz="4000" b="1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478970" y="2018191"/>
            <a:ext cx="6023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Basta aplicar display: </a:t>
            </a:r>
            <a:r>
              <a:rPr lang="pt-BR" sz="3000" dirty="0" err="1">
                <a:latin typeface="Poopins"/>
              </a:rPr>
              <a:t>flex</a:t>
            </a:r>
            <a:r>
              <a:rPr lang="pt-BR" sz="3000" dirty="0">
                <a:latin typeface="Poopins"/>
              </a:rPr>
              <a:t> no container.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D3CDE5-4875-431E-BCC2-839F13B9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3341964"/>
            <a:ext cx="6154059" cy="2189285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255A5DF2-D387-4938-8AC9-06C8421E1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F60F4FC-21D8-4522-9397-A6D266ED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71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8" y="386642"/>
            <a:ext cx="5046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Ativando o modo </a:t>
            </a:r>
            <a:r>
              <a:rPr lang="pt-BR" sz="4000" b="1" dirty="0" err="1"/>
              <a:t>flex</a:t>
            </a:r>
            <a:r>
              <a:rPr lang="pt-BR" sz="4000" b="1" dirty="0"/>
              <a:t> (display: </a:t>
            </a:r>
            <a:r>
              <a:rPr lang="pt-BR" sz="4000" b="1" dirty="0" err="1"/>
              <a:t>flex</a:t>
            </a:r>
            <a:r>
              <a:rPr lang="pt-BR" sz="4000" b="1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478970" y="2018191"/>
            <a:ext cx="6023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Poopins"/>
              </a:rPr>
              <a:t>Exemplo prático: Menu horizontal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42B10E-1A4A-4576-96BD-D5F59CB1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2982087"/>
            <a:ext cx="6139546" cy="4259873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2276247-7D62-41BE-ADD1-B9F5AD4D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20AACE4-C006-4872-ABDF-53460CDC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84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4B56"/>
            </a:gs>
            <a:gs pos="35000">
              <a:schemeClr val="accent4">
                <a:lumMod val="0"/>
                <a:lumOff val="100000"/>
              </a:schemeClr>
            </a:gs>
            <a:gs pos="100000">
              <a:srgbClr val="F0AE5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9E744-CE4C-4818-A581-25B026761ED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12000">
                <a:srgbClr val="35363F"/>
              </a:gs>
              <a:gs pos="37000">
                <a:srgbClr val="414B56"/>
              </a:gs>
              <a:gs pos="93000">
                <a:srgbClr val="2A222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16E60D-E37A-4369-9B18-1E9DF352179D}"/>
              </a:ext>
            </a:extLst>
          </p:cNvPr>
          <p:cNvSpPr txBox="1"/>
          <p:nvPr/>
        </p:nvSpPr>
        <p:spPr>
          <a:xfrm>
            <a:off x="457200" y="5362071"/>
            <a:ext cx="5919537" cy="1323439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gradFill>
                  <a:gsLst>
                    <a:gs pos="0">
                      <a:srgbClr val="414B56"/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F0AE5C"/>
                    </a:gs>
                  </a:gsLst>
                  <a:path path="circle">
                    <a:fillToRect l="50000" t="-80000" r="50000" b="180000"/>
                  </a:path>
                </a:gradFill>
                <a:latin typeface="Poopins"/>
              </a:rPr>
              <a:t>Direção e Alinhamento no Flexbox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BDC68F-BFCC-4FEF-9629-37BFBAF07C35}"/>
              </a:ext>
            </a:extLst>
          </p:cNvPr>
          <p:cNvSpPr txBox="1"/>
          <p:nvPr/>
        </p:nvSpPr>
        <p:spPr>
          <a:xfrm>
            <a:off x="1203158" y="1238784"/>
            <a:ext cx="442762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solidFill>
                  <a:schemeClr val="bg1"/>
                </a:solidFill>
                <a:latin typeface="Poopins"/>
              </a:rPr>
              <a:t>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08FBAD3-943C-48ED-A2F0-2B171E995E93}"/>
              </a:ext>
            </a:extLst>
          </p:cNvPr>
          <p:cNvSpPr txBox="1"/>
          <p:nvPr/>
        </p:nvSpPr>
        <p:spPr>
          <a:xfrm>
            <a:off x="1319273" y="6795671"/>
            <a:ext cx="4311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 err="1">
                <a:solidFill>
                  <a:schemeClr val="bg1"/>
                </a:solidFill>
                <a:latin typeface="Poopins"/>
              </a:rPr>
              <a:t>flex-direction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: linha ou coluna?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 err="1">
                <a:solidFill>
                  <a:schemeClr val="bg1"/>
                </a:solidFill>
                <a:latin typeface="Poopins"/>
              </a:rPr>
              <a:t>justify-content</a:t>
            </a:r>
            <a:r>
              <a:rPr lang="pt-BR" sz="2000" dirty="0">
                <a:solidFill>
                  <a:schemeClr val="bg1"/>
                </a:solidFill>
                <a:latin typeface="Poopins"/>
              </a:rPr>
              <a:t> e </a:t>
            </a:r>
            <a:r>
              <a:rPr lang="pt-BR" sz="2000" dirty="0" err="1">
                <a:solidFill>
                  <a:schemeClr val="bg1"/>
                </a:solidFill>
                <a:latin typeface="Poopins"/>
              </a:rPr>
              <a:t>align-items</a:t>
            </a:r>
            <a:endParaRPr lang="pt-BR" sz="2000" dirty="0">
              <a:solidFill>
                <a:schemeClr val="bg1"/>
              </a:solidFill>
              <a:latin typeface="Poopins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Poopins"/>
              </a:rPr>
              <a:t>Exemplo prático: Cabeçalho com logo e menu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02EEBE33-BB0C-44ED-8AB2-CF9A26A7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0EF275A9-D6C3-4BE6-8E7A-01E876C5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98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Capítulo 2 – Direção e Alinhamento no Flexbox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625589" y="2572189"/>
            <a:ext cx="5954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 err="1">
                <a:latin typeface="Poopins"/>
              </a:rPr>
              <a:t>flex-direction</a:t>
            </a:r>
            <a:r>
              <a:rPr lang="pt-BR" sz="3000" dirty="0">
                <a:latin typeface="Poopins"/>
              </a:rPr>
              <a:t>: linha ou coluna?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646386" y="3328896"/>
            <a:ext cx="575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oopins"/>
              </a:rPr>
              <a:t>Define se os itens ficam em linha (</a:t>
            </a:r>
            <a:r>
              <a:rPr lang="pt-BR" sz="2400" dirty="0" err="1">
                <a:latin typeface="Poopins"/>
              </a:rPr>
              <a:t>row</a:t>
            </a:r>
            <a:r>
              <a:rPr lang="pt-BR" sz="2400" dirty="0">
                <a:latin typeface="Poopins"/>
              </a:rPr>
              <a:t>) ou coluna (</a:t>
            </a:r>
            <a:r>
              <a:rPr lang="pt-BR" sz="2400" dirty="0" err="1">
                <a:latin typeface="Poopins"/>
              </a:rPr>
              <a:t>column</a:t>
            </a:r>
            <a:r>
              <a:rPr lang="pt-BR" sz="2400" dirty="0">
                <a:latin typeface="Poopins"/>
              </a:rPr>
              <a:t>).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945D45-004E-4820-AB5C-C13BB299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7" y="4768268"/>
            <a:ext cx="6110516" cy="2479431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982E6EA-E73D-4D03-899A-C6DFD5012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79C161-6ACE-4123-9A59-0C9C0CDC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85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3BFBC-BA0D-4494-82C4-01DE7633E5C9}"/>
              </a:ext>
            </a:extLst>
          </p:cNvPr>
          <p:cNvSpPr/>
          <p:nvPr/>
        </p:nvSpPr>
        <p:spPr>
          <a:xfrm>
            <a:off x="595082" y="101598"/>
            <a:ext cx="166916" cy="1843315"/>
          </a:xfrm>
          <a:prstGeom prst="rect">
            <a:avLst/>
          </a:prstGeom>
          <a:gradFill>
            <a:gsLst>
              <a:gs pos="29000">
                <a:schemeClr val="accent4">
                  <a:lumMod val="10000"/>
                  <a:lumOff val="90000"/>
                </a:schemeClr>
              </a:gs>
              <a:gs pos="100000">
                <a:srgbClr val="F0AE5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4D1F6B-D007-402E-8DFC-EA1ED77F89AD}"/>
              </a:ext>
            </a:extLst>
          </p:cNvPr>
          <p:cNvSpPr txBox="1"/>
          <p:nvPr/>
        </p:nvSpPr>
        <p:spPr>
          <a:xfrm>
            <a:off x="761997" y="386642"/>
            <a:ext cx="5392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Capítulo 2 – Direção e Alinhamento no Flexbox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97FEDA-7C50-4D14-9517-E9B7FF92414D}"/>
              </a:ext>
            </a:extLst>
          </p:cNvPr>
          <p:cNvSpPr txBox="1"/>
          <p:nvPr/>
        </p:nvSpPr>
        <p:spPr>
          <a:xfrm>
            <a:off x="678540" y="2639882"/>
            <a:ext cx="5954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 err="1">
                <a:latin typeface="Poopins"/>
              </a:rPr>
              <a:t>justify-content</a:t>
            </a:r>
            <a:r>
              <a:rPr lang="pt-BR" sz="3000" dirty="0">
                <a:latin typeface="Poopins"/>
              </a:rPr>
              <a:t> e </a:t>
            </a:r>
            <a:r>
              <a:rPr lang="pt-BR" sz="3000" dirty="0" err="1">
                <a:latin typeface="Poopins"/>
              </a:rPr>
              <a:t>align-items</a:t>
            </a:r>
            <a:endParaRPr lang="pt-BR" sz="3000" dirty="0">
              <a:latin typeface="Poopin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295DA-9089-4526-8150-ADE3AF2360CD}"/>
              </a:ext>
            </a:extLst>
          </p:cNvPr>
          <p:cNvSpPr txBox="1"/>
          <p:nvPr/>
        </p:nvSpPr>
        <p:spPr>
          <a:xfrm>
            <a:off x="678540" y="3876421"/>
            <a:ext cx="575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oopins"/>
              </a:rPr>
              <a:t>Controlam o alinhamento dos itens.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44A02E-8AF2-4DDC-B049-AF83E8A8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68" y="4798223"/>
            <a:ext cx="6110516" cy="2782765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A86C954-0D74-4880-9125-DAE56A290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Layout Ninja - Fabricio Cesar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15C4171-5A19-400A-8742-D5535F95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7B8-69CC-4224-B38A-A93D021239F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440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1542</TotalTime>
  <Words>1079</Words>
  <Application>Microsoft Office PowerPoint</Application>
  <PresentationFormat>Papel A4 (210 x 297 mm)</PresentationFormat>
  <Paragraphs>199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Arial</vt:lpstr>
      <vt:lpstr>Berlin Sans FB Demi</vt:lpstr>
      <vt:lpstr>Calibri</vt:lpstr>
      <vt:lpstr>Calibri Light</vt:lpstr>
      <vt:lpstr>Poopins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Fabricio Cesar</dc:creator>
  <cp:lastModifiedBy>Fabricio Cesar</cp:lastModifiedBy>
  <cp:revision>26</cp:revision>
  <dcterms:created xsi:type="dcterms:W3CDTF">2025-05-28T19:18:07Z</dcterms:created>
  <dcterms:modified xsi:type="dcterms:W3CDTF">2025-05-30T00:55:01Z</dcterms:modified>
</cp:coreProperties>
</file>